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37" r:id="rId2"/>
    <p:sldId id="338" r:id="rId3"/>
    <p:sldId id="673" r:id="rId4"/>
    <p:sldId id="671" r:id="rId5"/>
    <p:sldId id="689" r:id="rId6"/>
    <p:sldId id="683" r:id="rId7"/>
    <p:sldId id="677" r:id="rId8"/>
    <p:sldId id="678" r:id="rId9"/>
    <p:sldId id="684" r:id="rId10"/>
    <p:sldId id="686" r:id="rId11"/>
    <p:sldId id="690" r:id="rId12"/>
    <p:sldId id="676" r:id="rId13"/>
    <p:sldId id="688" r:id="rId14"/>
    <p:sldId id="687" r:id="rId15"/>
    <p:sldId id="691" r:id="rId16"/>
    <p:sldId id="681" r:id="rId17"/>
    <p:sldId id="667" r:id="rId18"/>
    <p:sldId id="65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3521" autoAdjust="0"/>
  </p:normalViewPr>
  <p:slideViewPr>
    <p:cSldViewPr snapToGrid="0">
      <p:cViewPr varScale="1">
        <p:scale>
          <a:sx n="78" d="100"/>
          <a:sy n="78" d="100"/>
        </p:scale>
        <p:origin x="49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52F50-3968-4CE9-B84C-99A9F3CD8851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43A15-DCCC-41BA-8829-7829BC12E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225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514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点击后显示代码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92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此函数在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HoughLines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的基础上末尾加了一个代表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Probabilistic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（概率）的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，表明它可以采用累计概率霍夫变换（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PPHT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）来找出二值图像中的直线。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zh-CN" altLang="zh-CN" sz="12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第一个参数，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InputArray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类型的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image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，输入图像，即源图像，需为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8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位的单通道二进制图像，可以将任意的源图载入进来后由函数修改成此格式后，再填在这里。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sz="12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2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第二个参数，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InputArray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类型的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lines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，经过调用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HoughLinesP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函数后后存储了检测到的线条的输出矢量，每一条线由具有四个元素的矢量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(x_1,y_1, x_2, y_2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 表示，其中，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(x_1, y_1)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(x_2, y_2)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分别是每个检测到的线段的开始和结束点。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sz="1200" dirty="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2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第三个参数，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double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类型的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rho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 以像素为单位的距离精度。 另一种形容方式是直线搜索时的进步尺寸的单位半径。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sz="12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2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④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第四个参数，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double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类型的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theta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，以弧度为单位的角度精度。另一种形容方式是直线搜索时的进步尺寸的单位角度。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sz="12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2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⑤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第五个参数，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类型的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threshold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，累加平面的阈值参数，即识别某部分为图中的一条直线时它在累加平面中必须达到的值。 大于阈值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threshold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的线段才可以被检测通过并返回到结果中。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zh-CN" altLang="zh-CN" sz="12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⑥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第六个参数，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double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类型的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minLineLength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，有默认值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，表示最低线段的长度，比这个设定参数短的线段就不能被显现出来。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⑦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第七个参数，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double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类型的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maxLineGap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，有默认值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，允许将同一行点与点之间连接起来的最大的距离。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17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机械臂的运动情况可能是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en-US" dirty="0"/>
              <a:t>机械臂向上运动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dirty="0"/>
              <a:t>机械臂向下运动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en-US" dirty="0"/>
              <a:t>机械臂静止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机械臂运动的情况有运动和静止两类，运动和静止之前最大的区别在于直线斜率是否发生变化，所以我们设计基于斜率的变化与否，判断机械臂运动的情况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662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77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点击显示代码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144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904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351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37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73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34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点一下讲一个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导</a:t>
            </a:r>
            <a:r>
              <a:rPr lang="zh-CN" altLang="en-US" dirty="0"/>
              <a:t>入原视频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逐帧处理（转为灰度图）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ROI</a:t>
            </a:r>
            <a:r>
              <a:rPr lang="zh-CN" altLang="en-US" dirty="0"/>
              <a:t>裁剪图像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/>
              <a:t>图像预处理</a:t>
            </a:r>
            <a:endParaRPr lang="en-US" altLang="zh-CN"/>
          </a:p>
          <a:p>
            <a:endParaRPr lang="en-US" altLang="zh-CN" dirty="0"/>
          </a:p>
          <a:p>
            <a:r>
              <a:rPr lang="zh-CN" altLang="en-US"/>
              <a:t>提取边缘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判断状况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918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en-US"/>
              <a:t>一般常说的基元主要有：边缘、角点、直线段、圆、孔、椭圆以及其他兴趣点等</a:t>
            </a:r>
            <a:endParaRPr lang="en-US" altLang="zh-CN"/>
          </a:p>
          <a:p>
            <a:endParaRPr lang="en-US" altLang="zh-CN"/>
          </a:p>
          <a:p>
            <a:r>
              <a:rPr lang="zh-CN" altLang="zh-CN" sz="180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sz="180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边缘是图像中比较低层的基元，是组成许多其他基元的基础，所以一直得到较多的关注。</a:t>
            </a:r>
            <a:endParaRPr lang="en-US" altLang="zh-CN" sz="180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en-US" sz="180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角点可被看作是由两个边缘以接近直角相结合而构成的基元。</a:t>
            </a:r>
            <a:endParaRPr lang="en-US" altLang="zh-CN" sz="180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④</a:t>
            </a:r>
            <a:r>
              <a:rPr lang="zh-CN" altLang="en-US" sz="1800" kern="10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直线段可看作是两个邻近又互相平行的边缘相结合而构成的基元。</a:t>
            </a:r>
            <a:endParaRPr lang="en-US" altLang="zh-CN" sz="1800" kern="10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800" kern="10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kern="10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⑤</a:t>
            </a:r>
            <a:r>
              <a:rPr lang="zh-CN" altLang="en-US" sz="1800" kern="10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圆是一种常见的几何形状，圆周可看作是将直线段弯曲、头尾相接而得到的。</a:t>
            </a:r>
            <a:endParaRPr lang="en-US" altLang="zh-CN" sz="1800" kern="10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800" kern="10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kern="10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⑥</a:t>
            </a:r>
            <a:r>
              <a:rPr lang="zh-CN" altLang="en-US"/>
              <a:t>孔的形状与圆相同，但孔一般表示比较小的圆。</a:t>
            </a:r>
            <a:endParaRPr lang="en-US" altLang="zh-CN"/>
          </a:p>
          <a:p>
            <a:endParaRPr lang="en-US" altLang="zh-CN"/>
          </a:p>
          <a:p>
            <a:r>
              <a:rPr lang="zh-CN" altLang="zh-CN" sz="1800" kern="10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⑦</a:t>
            </a:r>
            <a:r>
              <a:rPr lang="zh-CN" altLang="en-US"/>
              <a:t>椭圆可看作是圆的扩展，圆是椭圆的特例。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本次实验中所用到的主要是边缘、直线段和孔这三个个特征基元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30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点击显示处理结果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点击显示代码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09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-apple-system"/>
              </a:rPr>
              <a:t>机器视觉、图像处理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中，从被处理的图像以方框、圆、椭圆、不规则多边形等方式勾勒出需要处理的区域，称为感兴趣区域，</a:t>
            </a:r>
            <a:r>
              <a:rPr lang="en-US" altLang="zh-CN" b="0" i="0">
                <a:solidFill>
                  <a:srgbClr val="333333"/>
                </a:solidFill>
                <a:effectLst/>
                <a:latin typeface="-apple-system"/>
              </a:rPr>
              <a:t>ROI</a:t>
            </a:r>
            <a:r>
              <a:rPr lang="zh-CN" altLang="en-US" b="0" i="0">
                <a:solidFill>
                  <a:srgbClr val="333333"/>
                </a:solidFill>
                <a:effectLst/>
                <a:latin typeface="-apple-system"/>
              </a:rPr>
              <a:t>。</a:t>
            </a:r>
            <a:endParaRPr lang="en-US" altLang="zh-CN" b="0" i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-apple-system"/>
              </a:rPr>
              <a:t>点击显示结果</a:t>
            </a:r>
            <a:endParaRPr lang="en-US" altLang="zh-CN" b="0" i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-apple-system"/>
              </a:rPr>
              <a:t>点击显示代码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551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开运算：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先腐蚀，再膨胀，可清除一些小东西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亮的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，放大局部低亮度的区域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闭运算：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先膨胀，再腐蚀，可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清除小黑点</a:t>
            </a:r>
            <a:endParaRPr lang="en-US" altLang="zh-CN" b="0" i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点击显示代码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1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点击显示代码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43A15-DCCC-41BA-8829-7829BC12E07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96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076E9-E726-DFDE-C904-1A06AE621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50D90B-DB65-877A-6565-A8477DB6E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2EF722-3AF0-F5AD-48EA-50E49FC4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C94F98-3C14-B807-1508-54D72A4C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C1ED02-B30C-DD05-A85C-14B03A45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77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8DBAA-7535-E9B6-D9C5-546EA8EB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83F9FD-6C46-847F-F0AC-F555B59F6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FE2BF8-568A-36B4-B272-E47770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D8B01-F818-916D-505E-455A523C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AB1391-73EF-B8EC-2D3A-D8AE0496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46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9E253C-54EC-B48B-1B69-FE519ABF7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C45A94-0EAE-4B18-A998-8B6D096F3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A35839-CFF5-F323-39B6-506C1A30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CE3857-0011-5119-FF2C-2994478D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724EB3-D983-0A7B-51EB-72CE46B7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282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60D1C33-BEBD-457D-8305-3D9FD1FE6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259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23F5D-5DA1-40D7-9BA8-6493DB1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71E8-54CB-4202-A3C6-90B01809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77563-29B0-4356-A303-AE800B8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E3C003-8E9C-4365-823C-82B7C5500835}"/>
              </a:ext>
            </a:extLst>
          </p:cNvPr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C257D5DF-CE0E-4C99-985B-0B4C13D2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5974DED5-33E1-49C1-AF8C-8B5F9650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DD240BC-AA8E-4720-BAA8-8BA4C39FE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9A9F355C-7215-4E87-9E0A-CBAB62AE6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BC2044B-E150-4A79-8D26-74FB2501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25612C91-115E-4128-855F-10BD57AA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6EF1DEE-0FED-4AA1-9700-3B6F1E1F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AAF0374A-1288-4700-896B-86285883F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81EB79-E6D8-443B-9F25-3632F36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3830C7F-65F9-43AA-9355-6CAEDED9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E76BFCB5-3408-4815-994A-C5FAA567D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D6B762C4-5A72-4258-BCD6-5C2E1AE2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A4C5B5-789D-4B57-AB81-F1BECC99F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C4687E93-7A61-425A-AC28-D6A69E437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F7FB3-7D4B-4EE8-8C35-D8BEA5987A6F}"/>
              </a:ext>
            </a:extLst>
          </p:cNvPr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D29A9F-3345-4BDF-A499-439F172F09EA}"/>
              </a:ext>
            </a:extLst>
          </p:cNvPr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CD5622-DE7E-4C1E-B6EA-708E11DA3CDB}"/>
              </a:ext>
            </a:extLst>
          </p:cNvPr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96EB44-3B45-4E38-A7E0-31F9276BD6C7}"/>
                </a:ext>
              </a:extLst>
            </p:cNvPr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F0DF9F5-CB0F-49DE-8417-B59A7FE49E32}"/>
                </a:ext>
              </a:extLst>
            </p:cNvPr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F6D0600-79C9-47D7-A603-9826D08A1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8C9D191-75C4-4AFA-B3AC-08AADC288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4BE8ED6-9F15-4ADD-8CAE-31923EA14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20400D0-F830-4C39-983C-8595B8D4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9CE450E-939E-4F1D-8DA0-33C42F3245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14FF597-786A-488B-AAEE-43BA22BE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3625BAE8-57FD-4A77-861D-AE8635915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E74C1B8-9A0B-4BD3-823D-9994C0353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CE2847F-CDC1-43B3-A4B7-7816C379F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B95921D-5B97-42A6-9EF6-C8FDC6CA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F12BC9D-9E62-41B9-BA9A-48C04D1F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0966FB55-6969-45AA-A00A-302DF34C6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3BA570A-50BA-4498-9C53-46D2663A2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3566405-4CCC-421B-BCEA-0A6F29CA0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DC9A54A7-8E63-4315-81E2-F5F5BD20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1B0E2042-A2FA-4FD3-A360-38FEABB0B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6116D539-A9F8-4621-8654-A2282E1C4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814CE22-16C9-4C83-AE88-3549CDA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83831B9C-16B2-43D0-A1A4-97235E4BC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4FFF5076-0286-49F8-B969-71DC20845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C4A2536-478A-4479-BBDB-C1A832F7C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304527B4-B693-42AD-8369-7FBF4CAC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14307D10-7924-4F7B-9DC6-1785600E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49EC69D-341B-4F89-8AFF-DDE0C6A9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07866278-8AEC-49F6-A37A-E817DF8BE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12C0D2F0-E8BA-4AD1-AEEF-213030E42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id="{6DAED316-684A-46E7-9759-C10904887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02060035-CFEA-41A1-8C7B-81DA62978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C317904C-47FB-49E9-A6D2-441590594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40FA5D6E-F0A2-442F-B276-FA3C18CDA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33ECC6F9-472E-46D9-BF13-1EBCACCE2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00F4D34E-1FD6-498C-A92C-4B9F5B2A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62E05761-4BE3-4596-BC7B-E843ED896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111A3351-C750-426B-A5B1-1EA92B4F4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BFB3222C-C817-43E8-ABAD-7EC38B06B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81F3035C-7082-4827-A287-B9945C199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6BC705B7-36EF-4EE1-A9B9-FFFB8110E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6">
                <a:extLst>
                  <a:ext uri="{FF2B5EF4-FFF2-40B4-BE49-F238E27FC236}">
                    <a16:creationId xmlns:a16="http://schemas.microsoft.com/office/drawing/2014/main" id="{D736225A-4414-430B-9F38-B5C05B527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7A41B186-F0F5-42FF-9D4A-C0979B62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4E74C4E6-BA0A-498F-B7B1-985C9DBA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>
            <a:extLst>
              <a:ext uri="{FF2B5EF4-FFF2-40B4-BE49-F238E27FC236}">
                <a16:creationId xmlns:a16="http://schemas.microsoft.com/office/drawing/2014/main" id="{4723E697-2A10-4CB1-9E9F-12DB547B6ED2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09B4ED0-3871-4AEC-B20C-1EF17738E55E}"/>
              </a:ext>
            </a:extLst>
          </p:cNvPr>
          <p:cNvCxnSpPr>
            <a:cxnSpLocks/>
          </p:cNvCxnSpPr>
          <p:nvPr userDrawn="1"/>
        </p:nvCxnSpPr>
        <p:spPr>
          <a:xfrm>
            <a:off x="0" y="1049020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70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D2C65-D4ED-8D35-5CC6-92EEC23F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22A0C5-C0B2-9333-9082-A8AAE8747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400235-D6D5-8EFF-CB4B-9E88C4F4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21914E-798D-1745-0A7B-CB3FD786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6C66B8-50A7-0345-1D0E-874B28D0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98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62CFA-6C45-0FD1-2465-AA63AF31A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55DC6C-7D3A-2650-DDEA-BEBCBF9BA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142AB0-744C-F699-B5CE-47897D33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FF77DE-0B02-1643-0ED4-E00C538F7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690973-7065-C8E0-7016-E7D7A89B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93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4172-C316-380B-86F0-0848FBB6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18B600-4F6A-50B9-71FE-C4868153A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999251-6AA8-A396-4431-6075E769F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88A7A-549B-6F8C-1D52-9EB81632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D0FED5-B13E-1E18-C419-02B74E09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8A5232-3F5F-A8FE-4235-A763216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7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1B632-1B4C-4606-C5A3-70573BEDB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84E7D5-5DA2-4709-9E88-2B2248D8F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1E45A4-5ADC-C8D7-51EA-A90AB2F9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1248C0-5B1C-773F-446B-B3279298A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1229A2-793D-8312-629E-73E40E739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8F8409-9EB2-DBAE-B1F5-130B335E2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149EB8-AE04-9DD0-857E-B1B2B58FC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135954-95FA-E234-FDBD-D100EFA4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24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982B6-F0C5-B205-60A0-A084FC98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6088F3-48FF-F98A-D7A6-33BA23E5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28E2A1-6107-88EF-72CE-049D6649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037ABD-A4C5-4F2F-703E-9FB43D7A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6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8A8DA5-D2F1-C159-281E-927AB9D9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F43DCE-6C0D-34EE-1066-016B6B5D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E91CC6-0EFF-D97A-5088-6016956C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0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4C0D6-3B08-CFB0-F3E6-45E8B3BF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FBEDC-A42C-0CA2-7869-638E977BA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10431B-217A-DC00-86FC-4A98C6851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71ACBB-C17E-521C-394A-A869D29F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BE1FE9-9224-8C45-971A-FE0BDC325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033D6C-1D9C-2A32-0E3E-D61B2BDF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4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AA5BC-F178-39F5-F087-960AC08C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DDE5E85-472A-4815-AC64-95C178BF1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8C150D-A587-364E-5380-55090448F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B525A1-7D94-EF38-3B50-8FBD93F3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BAAC82-487B-99D9-593E-57212A24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62D48E-CE97-1BC5-7BB4-7C0B483E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57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B32126-4015-2DE5-1F43-00F77AC9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498F21-BACE-DF1F-3192-974D705B2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5D47E6-063B-0117-DCA9-D9E54785E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21027-46B7-4EB6-A7F6-B3CA984E0EC4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DCAF43-9412-26C9-0573-8C96368E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A2F062-2B1D-12B3-52D3-5231BFBFF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6749-C5DA-4605-9B1A-443EAA9342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8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video" Target="../media/media1.avi"/><Relationship Id="rId7" Type="http://schemas.openxmlformats.org/officeDocument/2006/relationships/notesSlide" Target="../notesSlides/notesSlide17.xml"/><Relationship Id="rId2" Type="http://schemas.microsoft.com/office/2007/relationships/media" Target="../media/media1.avi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3.xml"/><Relationship Id="rId5" Type="http://schemas.openxmlformats.org/officeDocument/2006/relationships/video" Target="../media/media2.avi"/><Relationship Id="rId10" Type="http://schemas.openxmlformats.org/officeDocument/2006/relationships/image" Target="../media/image18.png"/><Relationship Id="rId4" Type="http://schemas.microsoft.com/office/2007/relationships/media" Target="../media/media2.avi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F40F2CE-9679-440E-AE20-5B6AB6E9FC12}"/>
              </a:ext>
            </a:extLst>
          </p:cNvPr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E4F3EF-AC62-4037-B4D9-652778FA9A70}"/>
              </a:ext>
            </a:extLst>
          </p:cNvPr>
          <p:cNvSpPr txBox="1"/>
          <p:nvPr/>
        </p:nvSpPr>
        <p:spPr>
          <a:xfrm>
            <a:off x="5638800" y="9220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2140561-42C2-4A2A-90DD-B78FC47518C0}"/>
              </a:ext>
            </a:extLst>
          </p:cNvPr>
          <p:cNvSpPr/>
          <p:nvPr/>
        </p:nvSpPr>
        <p:spPr>
          <a:xfrm>
            <a:off x="-3811" y="6287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35E151B-EFF0-421D-9A9D-24FBC2AA5FF9}"/>
              </a:ext>
            </a:extLst>
          </p:cNvPr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7" fmla="*/ 91440 w 12192000"/>
              <a:gd name="connsiteY7" fmla="*/ 87904 h 4104640"/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" fmla="*/ 0 w 12192000"/>
              <a:gd name="connsiteY0" fmla="*/ 0 h 4104640"/>
              <a:gd name="connsiteX1" fmla="*/ 12192000 w 12192000"/>
              <a:gd name="connsiteY1" fmla="*/ 2059049 h 4104640"/>
              <a:gd name="connsiteX2" fmla="*/ 12053358 w 12192000"/>
              <a:gd name="connsiteY2" fmla="*/ 2196525 h 4104640"/>
              <a:gd name="connsiteX3" fmla="*/ 6096000 w 12192000"/>
              <a:gd name="connsiteY3" fmla="*/ 4104640 h 4104640"/>
              <a:gd name="connsiteX4" fmla="*/ 138643 w 12192000"/>
              <a:gd name="connsiteY4" fmla="*/ 2196525 h 4104640"/>
              <a:gd name="connsiteX5" fmla="*/ 0 w 12192000"/>
              <a:gd name="connsiteY5" fmla="*/ 2059049 h 4104640"/>
              <a:gd name="connsiteX0" fmla="*/ 12192000 w 12192000"/>
              <a:gd name="connsiteY0" fmla="*/ 0 h 2045591"/>
              <a:gd name="connsiteX1" fmla="*/ 12053358 w 12192000"/>
              <a:gd name="connsiteY1" fmla="*/ 137476 h 2045591"/>
              <a:gd name="connsiteX2" fmla="*/ 6096000 w 12192000"/>
              <a:gd name="connsiteY2" fmla="*/ 2045591 h 2045591"/>
              <a:gd name="connsiteX3" fmla="*/ 138643 w 12192000"/>
              <a:gd name="connsiteY3" fmla="*/ 137476 h 2045591"/>
              <a:gd name="connsiteX4" fmla="*/ 0 w 12192000"/>
              <a:gd name="connsiteY4" fmla="*/ 0 h 204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DB681AA-2817-4745-BACC-B8465D61AB6C}"/>
              </a:ext>
            </a:extLst>
          </p:cNvPr>
          <p:cNvSpPr txBox="1"/>
          <p:nvPr/>
        </p:nvSpPr>
        <p:spPr>
          <a:xfrm>
            <a:off x="2114585" y="4273414"/>
            <a:ext cx="8199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034C9C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利用基元检测方法实现</a:t>
            </a:r>
            <a:endParaRPr lang="en-US" altLang="zh-CN" sz="4800" dirty="0">
              <a:solidFill>
                <a:srgbClr val="034C9C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034C9C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机械臂的运动检测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34C9C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B0534A-12E3-463B-8EA3-DEFB3A6D297C}"/>
              </a:ext>
            </a:extLst>
          </p:cNvPr>
          <p:cNvGrpSpPr/>
          <p:nvPr/>
        </p:nvGrpSpPr>
        <p:grpSpPr>
          <a:xfrm>
            <a:off x="4599541" y="2055984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9A69D16-251C-4F8D-A04F-3A1D92517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79F5A3-193E-4564-892F-868617D5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C0611B7-1229-42BC-8D22-C2C90F67ED90}"/>
                </a:ext>
              </a:extLst>
            </p:cNvPr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A18D5FC-6599-4C8A-A773-EB6BDB76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23221C3A-53A5-4D9C-B057-AA45E522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EA07D1C-D375-4F55-AB53-36D14C973F84}"/>
                </a:ext>
              </a:extLst>
            </p:cNvPr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A9A466D3-4E69-4935-A6D4-7E1F07208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D4188C29-0487-4F67-BAFD-9DF394339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C2C456A-09DA-4BB6-A5EA-FD29310198E4}"/>
              </a:ext>
            </a:extLst>
          </p:cNvPr>
          <p:cNvGrpSpPr/>
          <p:nvPr/>
        </p:nvGrpSpPr>
        <p:grpSpPr>
          <a:xfrm>
            <a:off x="5471475" y="59136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FACD871E-5E59-49F9-B624-35AE35EB0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B1A34529-6730-4408-B1AB-3699768F9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970E8C0-B547-49B0-B7B8-145B4094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1EE38B92-5F64-42E0-B2B6-203017C8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16805E50-203E-4854-B22F-199D89EF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290A8E02-BAD4-4405-A269-6E4F2E9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680B639A-A73A-4B74-8291-820CAD7A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9813435-A4E8-4CE7-A6E4-2DCE6EE2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1B4C412D-A5D2-4275-9FA1-13E10FBC6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410E041F-D3C9-4B08-A535-7AFD70150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0F7E388E-23D7-4689-B575-A3A23C160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058ECCBA-71F3-446A-9D41-2AF5322F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30CB7117-3F62-485B-AC02-555CEDCE0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DFF8B5D3-B107-4F5C-88C3-91C947C4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0FD52AC2-91C2-45E1-AB39-EA5412AEF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7169669B-8C1F-4949-8442-A9F7B219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126B000D-936F-4052-9E8C-DBD88506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01A1D06B-008E-4FD6-B762-EB4957B8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2B5CD12E-CE01-4FF8-9C39-FC424BAB2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37E4A11-CDA2-494F-9341-A7B95EC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628EA20E-B82C-4980-9917-248D8FC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A8DEE6D6-42F1-43AA-B873-F5C60E1A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771C686E-07BC-4551-9E1A-7C086341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35A41A92-5686-4D88-A0A2-CF67F8B2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3284D659-F426-4E84-B2CE-71332C2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2D9996A0-EB79-4D71-A262-4CC24B676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6AC0AD3A-6639-4FD7-A637-FDB4EF573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1B54BC4E-7388-4728-A01B-60E56804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4791B52-F4FD-4411-A5F8-78DC93A02F66}"/>
              </a:ext>
            </a:extLst>
          </p:cNvPr>
          <p:cNvSpPr/>
          <p:nvPr/>
        </p:nvSpPr>
        <p:spPr>
          <a:xfrm>
            <a:off x="2930832" y="5989105"/>
            <a:ext cx="1765370" cy="49327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何浪舟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62DEBA1-5738-BC3B-B15F-AEF984A53771}"/>
              </a:ext>
            </a:extLst>
          </p:cNvPr>
          <p:cNvSpPr/>
          <p:nvPr/>
        </p:nvSpPr>
        <p:spPr>
          <a:xfrm>
            <a:off x="5217158" y="5989105"/>
            <a:ext cx="1765370" cy="49327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严中圣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AB9ED1F-475A-C3A3-3AC6-16391CBBD2E5}"/>
              </a:ext>
            </a:extLst>
          </p:cNvPr>
          <p:cNvSpPr/>
          <p:nvPr/>
        </p:nvSpPr>
        <p:spPr>
          <a:xfrm>
            <a:off x="7503484" y="5989105"/>
            <a:ext cx="1765370" cy="49327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谢华建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A1E321-F510-271A-2204-0CB0EA7B3D44}"/>
              </a:ext>
            </a:extLst>
          </p:cNvPr>
          <p:cNvSpPr txBox="1"/>
          <p:nvPr/>
        </p:nvSpPr>
        <p:spPr>
          <a:xfrm>
            <a:off x="10752364" y="64823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2022.11.14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2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34"/>
    </mc:Choice>
    <mc:Fallback xmlns="">
      <p:transition advTm="25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D1B3FA-F398-C518-55CA-B4C43A27B9A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24546C-94F9-5688-66A1-D0117AC1C410}"/>
              </a:ext>
            </a:extLst>
          </p:cNvPr>
          <p:cNvSpPr txBox="1"/>
          <p:nvPr/>
        </p:nvSpPr>
        <p:spPr>
          <a:xfrm>
            <a:off x="520912" y="1350841"/>
            <a:ext cx="6702878" cy="75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利用概率霍夫变换进行直线检测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730DD9-2414-736C-E31E-4BCA0717BED6}"/>
              </a:ext>
            </a:extLst>
          </p:cNvPr>
          <p:cNvSpPr txBox="1"/>
          <p:nvPr/>
        </p:nvSpPr>
        <p:spPr>
          <a:xfrm>
            <a:off x="1540042" y="5630301"/>
            <a:ext cx="122630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# motion detection</a:t>
            </a:r>
            <a:endParaRPr lang="en-US" altLang="zh-CN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lines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HoughLinesP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edges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np.pi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/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180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100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 err="1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minLineLength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100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 err="1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maxLineGap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 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# detect the lines</a:t>
            </a:r>
            <a:endParaRPr lang="en-US" altLang="zh-CN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4CFAEC-7BAA-4707-1560-183B15F2242D}"/>
              </a:ext>
            </a:extLst>
          </p:cNvPr>
          <p:cNvSpPr txBox="1"/>
          <p:nvPr/>
        </p:nvSpPr>
        <p:spPr>
          <a:xfrm>
            <a:off x="682277" y="2122644"/>
            <a:ext cx="5301115" cy="3394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标准霍夫变换本质上是把图像映射到它的参数空间上，它需要计算所有的M个边缘点，这样它的运算量和所需内存空间都会很大。如果在输入图像中只是处理m（m&lt;M）个边缘点，则这m个边缘点的选取是具有一定概率性的，因此该方法被称为概率霍夫变换（Probabilistic Hough Transform）。该方法还有一个重要的特点就是能够检测出线端，即能够检测出图像中直线的两个端点，确切地定位图像中的直线。HoughLinesP函数就是利用概率霍夫变换来检测直线的。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AD274A-3FE4-C767-CCCD-B3396B3F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64" y="2234366"/>
            <a:ext cx="5282990" cy="28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0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7D8E09-E967-440B-838C-6EE3EB5540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92E9ED-4B0D-2908-D32F-F1D5A0469EAA}"/>
              </a:ext>
            </a:extLst>
          </p:cNvPr>
          <p:cNvSpPr txBox="1"/>
          <p:nvPr/>
        </p:nvSpPr>
        <p:spPr>
          <a:xfrm>
            <a:off x="1097899" y="1832393"/>
            <a:ext cx="67020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HoughLinesP( )函数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128BC3-6715-3136-7102-90F59DEC36DF}"/>
              </a:ext>
            </a:extLst>
          </p:cNvPr>
          <p:cNvSpPr txBox="1"/>
          <p:nvPr/>
        </p:nvSpPr>
        <p:spPr>
          <a:xfrm>
            <a:off x="4835563" y="1955503"/>
            <a:ext cx="6702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HoughLines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</a:t>
            </a:r>
            <a:r>
              <a:rPr lang="en-US" altLang="zh-CN" sz="2400" i="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robabilistic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439CF2-DDED-8DA8-8977-2098B29166B3}"/>
              </a:ext>
            </a:extLst>
          </p:cNvPr>
          <p:cNvSpPr txBox="1"/>
          <p:nvPr/>
        </p:nvSpPr>
        <p:spPr>
          <a:xfrm>
            <a:off x="1183960" y="4294604"/>
            <a:ext cx="94075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void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HoughLinesP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(InputArray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double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rho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double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theta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int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threshold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double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minLineLength=0,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double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maxLineGap=0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506774-05ED-6B24-DA9E-6F55D03EAE3D}"/>
              </a:ext>
            </a:extLst>
          </p:cNvPr>
          <p:cNvSpPr txBox="1"/>
          <p:nvPr/>
        </p:nvSpPr>
        <p:spPr>
          <a:xfrm>
            <a:off x="1097899" y="2663388"/>
            <a:ext cx="8396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功能：将输入图像按照给出参数要求提取线段，放在lines中。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A662E118-2040-3B49-CD49-A22BB471F0E3}"/>
              </a:ext>
            </a:extLst>
          </p:cNvPr>
          <p:cNvSpPr/>
          <p:nvPr/>
        </p:nvSpPr>
        <p:spPr>
          <a:xfrm flipH="1">
            <a:off x="3711389" y="3199876"/>
            <a:ext cx="1845555" cy="1019901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i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8</a:t>
            </a:r>
            <a:r>
              <a:rPr lang="zh-CN" altLang="en-US" sz="2000" b="0" i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位的单通道二进制图像</a:t>
            </a:r>
            <a:endParaRPr lang="zh-CN" altLang="en-US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D9205A60-68BF-C373-6DC0-A45921F8932A}"/>
              </a:ext>
            </a:extLst>
          </p:cNvPr>
          <p:cNvSpPr/>
          <p:nvPr/>
        </p:nvSpPr>
        <p:spPr>
          <a:xfrm>
            <a:off x="5915841" y="3199876"/>
            <a:ext cx="1131933" cy="1019901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4D4D4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单位</a:t>
            </a:r>
            <a:endParaRPr lang="en-US" altLang="zh-CN" sz="2000">
              <a:solidFill>
                <a:srgbClr val="4D4D4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000">
                <a:solidFill>
                  <a:srgbClr val="4D4D4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半径</a:t>
            </a:r>
            <a:endParaRPr lang="zh-CN" altLang="en-US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BF4E27B0-FA17-F755-D54D-FCB003C198C4}"/>
              </a:ext>
            </a:extLst>
          </p:cNvPr>
          <p:cNvSpPr/>
          <p:nvPr/>
        </p:nvSpPr>
        <p:spPr>
          <a:xfrm>
            <a:off x="7375588" y="3199876"/>
            <a:ext cx="1131933" cy="1019901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4D4D4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单位</a:t>
            </a:r>
            <a:endParaRPr lang="en-US" altLang="zh-CN" sz="2000">
              <a:solidFill>
                <a:srgbClr val="4D4D4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000">
                <a:solidFill>
                  <a:srgbClr val="4D4D4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角度</a:t>
            </a:r>
            <a:endParaRPr lang="zh-CN" altLang="en-US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对话气泡: 圆角矩形 19">
            <a:extLst>
              <a:ext uri="{FF2B5EF4-FFF2-40B4-BE49-F238E27FC236}">
                <a16:creationId xmlns:a16="http://schemas.microsoft.com/office/drawing/2014/main" id="{6BCB2D0A-6D69-F0E9-EE46-5FD70D55A16C}"/>
              </a:ext>
            </a:extLst>
          </p:cNvPr>
          <p:cNvSpPr/>
          <p:nvPr/>
        </p:nvSpPr>
        <p:spPr>
          <a:xfrm flipH="1" flipV="1">
            <a:off x="7799913" y="4810245"/>
            <a:ext cx="1934001" cy="1003028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762289AB-D814-3466-BCB3-F2148EA0DCF4}"/>
              </a:ext>
            </a:extLst>
          </p:cNvPr>
          <p:cNvSpPr/>
          <p:nvPr/>
        </p:nvSpPr>
        <p:spPr>
          <a:xfrm flipH="1" flipV="1">
            <a:off x="1327801" y="5194538"/>
            <a:ext cx="1845555" cy="942328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9215C0FF-A686-22A1-172B-350FE9D23655}"/>
              </a:ext>
            </a:extLst>
          </p:cNvPr>
          <p:cNvSpPr/>
          <p:nvPr/>
        </p:nvSpPr>
        <p:spPr>
          <a:xfrm flipH="1" flipV="1">
            <a:off x="3912785" y="5194538"/>
            <a:ext cx="1845555" cy="942328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4F1CC8A-BF80-F004-B269-C64B119EB424}"/>
              </a:ext>
            </a:extLst>
          </p:cNvPr>
          <p:cNvSpPr txBox="1"/>
          <p:nvPr/>
        </p:nvSpPr>
        <p:spPr>
          <a:xfrm>
            <a:off x="7943755" y="4949075"/>
            <a:ext cx="1845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累加平面中必须达到的值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16ADDB0-417B-F2E2-EA76-8CA7B1CE0FFC}"/>
              </a:ext>
            </a:extLst>
          </p:cNvPr>
          <p:cNvSpPr txBox="1"/>
          <p:nvPr/>
        </p:nvSpPr>
        <p:spPr>
          <a:xfrm>
            <a:off x="4115418" y="5465647"/>
            <a:ext cx="1501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最大的距离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650E7A-4A13-63C6-C5AA-203E65C2E7C2}"/>
              </a:ext>
            </a:extLst>
          </p:cNvPr>
          <p:cNvSpPr txBox="1"/>
          <p:nvPr/>
        </p:nvSpPr>
        <p:spPr>
          <a:xfrm>
            <a:off x="1588675" y="5311759"/>
            <a:ext cx="1571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最低线段的长度</a:t>
            </a:r>
            <a:endParaRPr lang="zh-CN" altLang="en-US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" name="星形: 五角 27">
            <a:extLst>
              <a:ext uri="{FF2B5EF4-FFF2-40B4-BE49-F238E27FC236}">
                <a16:creationId xmlns:a16="http://schemas.microsoft.com/office/drawing/2014/main" id="{451CBBAE-A56C-B0D5-B8C6-B133FF0EBA0B}"/>
              </a:ext>
            </a:extLst>
          </p:cNvPr>
          <p:cNvSpPr/>
          <p:nvPr/>
        </p:nvSpPr>
        <p:spPr>
          <a:xfrm>
            <a:off x="654423" y="1892414"/>
            <a:ext cx="464732" cy="464732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6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3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4" grpId="0"/>
      <p:bldP spid="25" grpId="0"/>
      <p:bldP spid="26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20E7297-5773-494D-2827-16FB292C3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1703132" y="2510135"/>
            <a:ext cx="3733800" cy="819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153C9B-A777-6B97-0011-878B29062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416091" y="2510136"/>
            <a:ext cx="3733800" cy="81915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7D8E09-E967-440B-838C-6EE3EB5540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D8BCA7-D32E-B888-37F1-97DF4BCFA371}"/>
              </a:ext>
            </a:extLst>
          </p:cNvPr>
          <p:cNvSpPr/>
          <p:nvPr/>
        </p:nvSpPr>
        <p:spPr>
          <a:xfrm rot="900000" flipV="1">
            <a:off x="6671245" y="2663909"/>
            <a:ext cx="2762450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5384B4-EB15-58F9-6E28-F2BFCD537E42}"/>
              </a:ext>
            </a:extLst>
          </p:cNvPr>
          <p:cNvSpPr/>
          <p:nvPr/>
        </p:nvSpPr>
        <p:spPr>
          <a:xfrm rot="900000" flipV="1">
            <a:off x="1958882" y="2663900"/>
            <a:ext cx="2762450" cy="457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B474F0-B07F-83D9-5D53-A98E56CA9FDC}"/>
              </a:ext>
            </a:extLst>
          </p:cNvPr>
          <p:cNvSpPr txBox="1"/>
          <p:nvPr/>
        </p:nvSpPr>
        <p:spPr>
          <a:xfrm>
            <a:off x="2616859" y="3536762"/>
            <a:ext cx="1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初始位置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9D4F9D-ED7B-DE79-E77D-8B91E1CA4287}"/>
              </a:ext>
            </a:extLst>
          </p:cNvPr>
          <p:cNvSpPr txBox="1"/>
          <p:nvPr/>
        </p:nvSpPr>
        <p:spPr>
          <a:xfrm>
            <a:off x="7468836" y="3536762"/>
            <a:ext cx="1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当前位置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BCE67E-6956-4F8C-EDCE-7B1162C77A9E}"/>
              </a:ext>
            </a:extLst>
          </p:cNvPr>
          <p:cNvSpPr/>
          <p:nvPr/>
        </p:nvSpPr>
        <p:spPr>
          <a:xfrm rot="900000" flipV="1">
            <a:off x="1177913" y="5170764"/>
            <a:ext cx="2762450" cy="457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76AA8D0-0CAA-935C-C938-AA5B45D3A66D}"/>
              </a:ext>
            </a:extLst>
          </p:cNvPr>
          <p:cNvSpPr/>
          <p:nvPr/>
        </p:nvSpPr>
        <p:spPr>
          <a:xfrm rot="441698" flipV="1">
            <a:off x="1221581" y="4866914"/>
            <a:ext cx="2762450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9CEBD5-F66C-B1B4-EEE6-48EFCEED33E3}"/>
              </a:ext>
            </a:extLst>
          </p:cNvPr>
          <p:cNvSpPr/>
          <p:nvPr/>
        </p:nvSpPr>
        <p:spPr>
          <a:xfrm rot="900000" flipV="1">
            <a:off x="4751258" y="4867466"/>
            <a:ext cx="2762450" cy="457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8D0714-572F-6B7C-3764-ED49781992A9}"/>
              </a:ext>
            </a:extLst>
          </p:cNvPr>
          <p:cNvSpPr/>
          <p:nvPr/>
        </p:nvSpPr>
        <p:spPr>
          <a:xfrm rot="1434051" flipV="1">
            <a:off x="4582372" y="5247035"/>
            <a:ext cx="2762450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EFF8E7-CEBE-4BC9-8031-5992AB4B9859}"/>
              </a:ext>
            </a:extLst>
          </p:cNvPr>
          <p:cNvSpPr/>
          <p:nvPr/>
        </p:nvSpPr>
        <p:spPr>
          <a:xfrm rot="900000" flipV="1">
            <a:off x="8030572" y="5087356"/>
            <a:ext cx="2762450" cy="457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20322AE-74B5-1CDF-1848-6B6B13C71408}"/>
              </a:ext>
            </a:extLst>
          </p:cNvPr>
          <p:cNvSpPr/>
          <p:nvPr/>
        </p:nvSpPr>
        <p:spPr>
          <a:xfrm rot="900000" flipV="1">
            <a:off x="8030573" y="5046092"/>
            <a:ext cx="2762450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92FB30-1CFB-687C-AC27-F88002043364}"/>
              </a:ext>
            </a:extLst>
          </p:cNvPr>
          <p:cNvSpPr txBox="1"/>
          <p:nvPr/>
        </p:nvSpPr>
        <p:spPr>
          <a:xfrm>
            <a:off x="2148237" y="5817554"/>
            <a:ext cx="1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运动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352C24-C220-20D6-195F-E53BCA4CD7D7}"/>
              </a:ext>
            </a:extLst>
          </p:cNvPr>
          <p:cNvSpPr txBox="1"/>
          <p:nvPr/>
        </p:nvSpPr>
        <p:spPr>
          <a:xfrm>
            <a:off x="5505931" y="5820327"/>
            <a:ext cx="1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运动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0AF1760-99BF-2DEB-8B4A-7721D7D09028}"/>
              </a:ext>
            </a:extLst>
          </p:cNvPr>
          <p:cNvSpPr txBox="1"/>
          <p:nvPr/>
        </p:nvSpPr>
        <p:spPr>
          <a:xfrm>
            <a:off x="8984547" y="5817554"/>
            <a:ext cx="1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静止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4DA0D3-8341-0F5F-DA75-3ED4B56BAA13}"/>
              </a:ext>
            </a:extLst>
          </p:cNvPr>
          <p:cNvSpPr txBox="1"/>
          <p:nvPr/>
        </p:nvSpPr>
        <p:spPr>
          <a:xfrm>
            <a:off x="824572" y="1455715"/>
            <a:ext cx="3818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机械臂状态判定：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4544C446-FE6E-5983-E5B3-F5823DA383A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97899" y="253874"/>
            <a:ext cx="193400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rtlCol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1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7D8E09-E967-440B-838C-6EE3EB5540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EC0FF49-3028-D85B-ED6A-5C40FDD1DDB9}"/>
                  </a:ext>
                </a:extLst>
              </p:cNvPr>
              <p:cNvSpPr txBox="1"/>
              <p:nvPr/>
            </p:nvSpPr>
            <p:spPr>
              <a:xfrm>
                <a:off x="1097899" y="2373866"/>
                <a:ext cx="106877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4D4D4D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调用</a:t>
                </a:r>
                <a:r>
                  <a:rPr lang="en-US" altLang="zh-CN" sz="2400" b="0" i="0" dirty="0" err="1">
                    <a:solidFill>
                      <a:srgbClr val="4D4D4D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HoughLinesP</a:t>
                </a:r>
                <a:r>
                  <a:rPr lang="zh-CN" altLang="en-US" sz="2400" b="0" i="0" dirty="0">
                    <a:solidFill>
                      <a:srgbClr val="4D4D4D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函数，获得线段的起始点和终点坐标参数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ES" altLang="zh-CN" sz="2400" b="0" i="1" dirty="0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)</m:t>
                    </m:r>
                    <m:r>
                      <a:rPr lang="es-ES" altLang="zh-CN" sz="2400" b="0" i="1" dirty="0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ES" altLang="zh-CN" sz="2400" b="0" i="1" dirty="0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s-ES" altLang="zh-CN" sz="2400" b="0" i="1" dirty="0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EC0FF49-3028-D85B-ED6A-5C40FDD1D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899" y="2373866"/>
                <a:ext cx="10687721" cy="461665"/>
              </a:xfrm>
              <a:prstGeom prst="rect">
                <a:avLst/>
              </a:prstGeom>
              <a:blipFill>
                <a:blip r:embed="rId3"/>
                <a:stretch>
                  <a:fillRect l="-85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28DB5B3-A3FB-8560-4052-542C4B0DD350}"/>
              </a:ext>
            </a:extLst>
          </p:cNvPr>
          <p:cNvSpPr txBox="1"/>
          <p:nvPr/>
        </p:nvSpPr>
        <p:spPr>
          <a:xfrm>
            <a:off x="1097899" y="1495792"/>
            <a:ext cx="381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机械臂状态判定：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BD9474C-1EDF-2F4C-EECC-455834BA15F2}"/>
                  </a:ext>
                </a:extLst>
              </p:cNvPr>
              <p:cNvSpPr txBox="1"/>
              <p:nvPr/>
            </p:nvSpPr>
            <p:spPr>
              <a:xfrm>
                <a:off x="1378212" y="2836677"/>
                <a:ext cx="6702014" cy="64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求得直线斜率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0" dirty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BD9474C-1EDF-2F4C-EECC-455834BA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12" y="2836677"/>
                <a:ext cx="6702014" cy="644920"/>
              </a:xfrm>
              <a:prstGeom prst="rect">
                <a:avLst/>
              </a:prstGeom>
              <a:blipFill>
                <a:blip r:embed="rId4"/>
                <a:stretch>
                  <a:fillRect l="-1365" t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765D2E5A-6EDF-C35E-2D82-49673E280377}"/>
                  </a:ext>
                </a:extLst>
              </p:cNvPr>
              <p:cNvSpPr/>
              <p:nvPr/>
            </p:nvSpPr>
            <p:spPr>
              <a:xfrm>
                <a:off x="1678163" y="4386521"/>
                <a:ext cx="2172944" cy="759247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| 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 − 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𝑙𝑎𝑠𝑡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_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 |</m:t>
                      </m:r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765D2E5A-6EDF-C35E-2D82-49673E280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163" y="4386521"/>
                <a:ext cx="2172944" cy="7592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FF6BF69-D1D7-A4E1-480E-3A462A82F216}"/>
              </a:ext>
            </a:extLst>
          </p:cNvPr>
          <p:cNvSpPr/>
          <p:nvPr/>
        </p:nvSpPr>
        <p:spPr>
          <a:xfrm>
            <a:off x="5124782" y="3747462"/>
            <a:ext cx="1549066" cy="9046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running</a:t>
            </a:r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53E8B0D-E868-56B4-142D-3B18E6B60C71}"/>
              </a:ext>
            </a:extLst>
          </p:cNvPr>
          <p:cNvSpPr/>
          <p:nvPr/>
        </p:nvSpPr>
        <p:spPr>
          <a:xfrm>
            <a:off x="5129020" y="4916758"/>
            <a:ext cx="1531137" cy="9046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stopped</a:t>
            </a:r>
            <a:endParaRPr lang="zh-CN" altLang="en-US" sz="24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733BCD70-B571-DF91-395B-6D46E12351A5}"/>
                  </a:ext>
                </a:extLst>
              </p:cNvPr>
              <p:cNvSpPr/>
              <p:nvPr/>
            </p:nvSpPr>
            <p:spPr>
              <a:xfrm>
                <a:off x="7845043" y="4386520"/>
                <a:ext cx="2668795" cy="759247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𝑙𝑎𝑠𝑡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733BCD70-B571-DF91-395B-6D46E1235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043" y="4386520"/>
                <a:ext cx="2668795" cy="75924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右 17">
            <a:extLst>
              <a:ext uri="{FF2B5EF4-FFF2-40B4-BE49-F238E27FC236}">
                <a16:creationId xmlns:a16="http://schemas.microsoft.com/office/drawing/2014/main" id="{48E99987-DE40-FD53-B3E3-F3D9E950EB96}"/>
              </a:ext>
            </a:extLst>
          </p:cNvPr>
          <p:cNvSpPr/>
          <p:nvPr/>
        </p:nvSpPr>
        <p:spPr>
          <a:xfrm rot="20623859">
            <a:off x="6817839" y="4846155"/>
            <a:ext cx="869522" cy="30018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255DBE38-E3DA-87F1-3A8F-14745961B085}"/>
              </a:ext>
            </a:extLst>
          </p:cNvPr>
          <p:cNvSpPr/>
          <p:nvPr/>
        </p:nvSpPr>
        <p:spPr>
          <a:xfrm rot="967924">
            <a:off x="4097510" y="4890157"/>
            <a:ext cx="869522" cy="30018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814273B-A609-A338-5035-41789B411066}"/>
              </a:ext>
            </a:extLst>
          </p:cNvPr>
          <p:cNvSpPr txBox="1"/>
          <p:nvPr/>
        </p:nvSpPr>
        <p:spPr>
          <a:xfrm rot="996461">
            <a:off x="4061042" y="5105176"/>
            <a:ext cx="8206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&lt;0.1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DC503BA-8AA1-3766-1E09-7A23E6BAA0ED}"/>
              </a:ext>
            </a:extLst>
          </p:cNvPr>
          <p:cNvSpPr txBox="1"/>
          <p:nvPr/>
        </p:nvSpPr>
        <p:spPr>
          <a:xfrm rot="20566176">
            <a:off x="4039231" y="3977541"/>
            <a:ext cx="1090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else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A110C3B6-D616-26A0-D660-9F8E37DC74AD}"/>
              </a:ext>
            </a:extLst>
          </p:cNvPr>
          <p:cNvSpPr/>
          <p:nvPr/>
        </p:nvSpPr>
        <p:spPr>
          <a:xfrm rot="20623859">
            <a:off x="4104423" y="4365902"/>
            <a:ext cx="869522" cy="30018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08B97839-BEDC-910F-0271-1A099503C536}"/>
              </a:ext>
            </a:extLst>
          </p:cNvPr>
          <p:cNvSpPr/>
          <p:nvPr/>
        </p:nvSpPr>
        <p:spPr>
          <a:xfrm rot="967924">
            <a:off x="6817783" y="4351067"/>
            <a:ext cx="869522" cy="30018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59AACDB-A4BC-7368-5F8D-7C37A8FE54DC}"/>
              </a:ext>
            </a:extLst>
          </p:cNvPr>
          <p:cNvSpPr/>
          <p:nvPr/>
        </p:nvSpPr>
        <p:spPr>
          <a:xfrm>
            <a:off x="2787127" y="5998641"/>
            <a:ext cx="6553200" cy="1405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854D2B0-E15D-EF3D-8174-09BFF9AC47F4}"/>
              </a:ext>
            </a:extLst>
          </p:cNvPr>
          <p:cNvSpPr/>
          <p:nvPr/>
        </p:nvSpPr>
        <p:spPr>
          <a:xfrm>
            <a:off x="9141035" y="5234590"/>
            <a:ext cx="199292" cy="904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13991FA5-7447-AB8E-1AC5-1EFA6A8D7E63}"/>
              </a:ext>
            </a:extLst>
          </p:cNvPr>
          <p:cNvSpPr/>
          <p:nvPr/>
        </p:nvSpPr>
        <p:spPr>
          <a:xfrm rot="-5400000">
            <a:off x="2408517" y="5532546"/>
            <a:ext cx="904625" cy="30871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313D61-89EE-3833-E863-D80AC0E5EB6F}"/>
              </a:ext>
            </a:extLst>
          </p:cNvPr>
          <p:cNvSpPr txBox="1"/>
          <p:nvPr/>
        </p:nvSpPr>
        <p:spPr>
          <a:xfrm>
            <a:off x="8080226" y="2988215"/>
            <a:ext cx="129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E3F7434-A3A5-1737-CC20-090F859982A4}"/>
              </a:ext>
            </a:extLst>
          </p:cNvPr>
          <p:cNvSpPr txBox="1"/>
          <p:nvPr/>
        </p:nvSpPr>
        <p:spPr>
          <a:xfrm>
            <a:off x="8455710" y="3880443"/>
            <a:ext cx="223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更新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last_k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A75D3ED-B815-5948-626A-24B09EBDD851}"/>
              </a:ext>
            </a:extLst>
          </p:cNvPr>
          <p:cNvSpPr txBox="1"/>
          <p:nvPr/>
        </p:nvSpPr>
        <p:spPr>
          <a:xfrm>
            <a:off x="5479540" y="6132293"/>
            <a:ext cx="223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循环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9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2" grpId="0" animBg="1"/>
      <p:bldP spid="13" grpId="0" animBg="1"/>
      <p:bldP spid="14" grpId="0" animBg="1"/>
      <p:bldP spid="15" grpId="0" animBg="1"/>
      <p:bldP spid="18" grpId="0" animBg="1"/>
      <p:bldP spid="20" grpId="0" animBg="1"/>
      <p:bldP spid="24" grpId="0"/>
      <p:bldP spid="25" grpId="0"/>
      <p:bldP spid="26" grpId="0" animBg="1"/>
      <p:bldP spid="27" grpId="0" animBg="1"/>
      <p:bldP spid="29" grpId="0" animBg="1"/>
      <p:bldP spid="28" grpId="0" animBg="1"/>
      <p:bldP spid="30" grpId="0" animBg="1"/>
      <p:bldP spid="32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05D3701-B9BD-0C91-8E53-08C71AE3733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54664B-63D2-4E3A-38F3-D5C264D9DA20}"/>
              </a:ext>
            </a:extLst>
          </p:cNvPr>
          <p:cNvSpPr txBox="1"/>
          <p:nvPr/>
        </p:nvSpPr>
        <p:spPr>
          <a:xfrm>
            <a:off x="3614186" y="1518553"/>
            <a:ext cx="929556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8F08C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	if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(</a:t>
            </a:r>
            <a:r>
              <a:rPr lang="en-US" altLang="zh-CN" sz="1600" dirty="0" err="1">
                <a:solidFill>
                  <a:srgbClr val="74531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len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lines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 != </a:t>
            </a:r>
            <a:r>
              <a:rPr lang="en-US" altLang="zh-CN" sz="1600" dirty="0">
                <a:solidFill>
                  <a:srgbClr val="09865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):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</a:t>
            </a:r>
            <a:r>
              <a:rPr lang="en-US" altLang="zh-CN" sz="1600" dirty="0">
                <a:solidFill>
                  <a:srgbClr val="8F08C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line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8F08C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in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lines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line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]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</a:t>
            </a:r>
            <a:r>
              <a:rPr lang="en-US" altLang="zh-CN" sz="1600" dirty="0">
                <a:solidFill>
                  <a:srgbClr val="8F08C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((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==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or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==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or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((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)/(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 &gt; </a:t>
            </a:r>
            <a:r>
              <a:rPr lang="en-US" altLang="zh-CN" sz="1600" dirty="0">
                <a:solidFill>
                  <a:srgbClr val="09865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)):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</a:t>
            </a:r>
            <a:r>
              <a:rPr lang="en-US" altLang="zh-CN" sz="1600" dirty="0">
                <a:solidFill>
                  <a:srgbClr val="8F08C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continue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)/(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</a:t>
            </a:r>
            <a:r>
              <a:rPr lang="en-US" altLang="zh-CN" sz="1600" dirty="0">
                <a:solidFill>
                  <a:srgbClr val="8F08C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&lt; </a:t>
            </a:r>
            <a:r>
              <a:rPr lang="en-US" altLang="zh-CN" sz="1600" dirty="0">
                <a:solidFill>
                  <a:srgbClr val="09865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):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</a:t>
            </a:r>
            <a:r>
              <a:rPr lang="en-US" altLang="zh-CN" sz="1600" dirty="0">
                <a:solidFill>
                  <a:srgbClr val="8F08C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continue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</a:t>
            </a:r>
            <a:r>
              <a:rPr lang="en-US" altLang="zh-CN" sz="1600" dirty="0">
                <a:solidFill>
                  <a:srgbClr val="8F08C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(</a:t>
            </a:r>
            <a:r>
              <a:rPr lang="en-US" altLang="zh-CN" sz="1600" dirty="0" err="1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k_flag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==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):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</a:t>
            </a:r>
            <a:r>
              <a:rPr lang="en-US" altLang="zh-CN" sz="1600" dirty="0">
                <a:solidFill>
                  <a:srgbClr val="8F08C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(</a:t>
            </a:r>
            <a:r>
              <a:rPr lang="en-US" altLang="zh-CN" sz="1600" dirty="0">
                <a:solidFill>
                  <a:srgbClr val="74531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abs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</a:t>
            </a:r>
            <a:r>
              <a:rPr lang="en-US" altLang="zh-CN" sz="1600" dirty="0" err="1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last_k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 &lt; </a:t>
            </a:r>
            <a:r>
              <a:rPr lang="en-US" altLang="zh-CN" sz="1600" dirty="0">
                <a:solidFill>
                  <a:srgbClr val="09865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0.1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):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   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state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</a:t>
            </a:r>
            <a:r>
              <a:rPr lang="en-US" altLang="zh-CN" sz="1600" dirty="0">
                <a:solidFill>
                  <a:srgbClr val="8F08C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   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state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sz="1600" dirty="0" err="1">
                <a:solidFill>
                  <a:srgbClr val="74531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line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 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 (</a:t>
            </a:r>
            <a:r>
              <a:rPr lang="en-US" altLang="zh-CN" sz="1600" dirty="0">
                <a:solidFill>
                  <a:srgbClr val="09865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255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 </a:t>
            </a:r>
            <a:r>
              <a:rPr lang="en-US" altLang="zh-CN" sz="1600" dirty="0">
                <a:solidFill>
                  <a:srgbClr val="098658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</a:t>
            </a:r>
            <a:r>
              <a:rPr lang="en-US" altLang="zh-CN" sz="1600" dirty="0">
                <a:solidFill>
                  <a:srgbClr val="8F08C4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(</a:t>
            </a:r>
            <a:r>
              <a:rPr lang="en-US" altLang="zh-CN" sz="1600" dirty="0" err="1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k_flag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==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False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):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</a:t>
            </a:r>
            <a:r>
              <a:rPr lang="en-US" altLang="zh-CN" sz="1600" dirty="0" err="1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last_k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)/(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-</a:t>
            </a:r>
            <a:r>
              <a:rPr lang="en-US" altLang="zh-CN" sz="1600" dirty="0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</a:t>
            </a:r>
            <a:r>
              <a:rPr lang="en-US" altLang="zh-CN" sz="1600" dirty="0" err="1">
                <a:solidFill>
                  <a:srgbClr val="1F377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k_flag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True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2" name="图片 11" descr="图片包含 图示&#10;&#10;描述已自动生成">
            <a:extLst>
              <a:ext uri="{FF2B5EF4-FFF2-40B4-BE49-F238E27FC236}">
                <a16:creationId xmlns:a16="http://schemas.microsoft.com/office/drawing/2014/main" id="{69645E09-654C-BD3D-1B94-3AED993F4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7" y="3946156"/>
            <a:ext cx="4022376" cy="21761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340CB3E-DE86-28D4-69EE-FD133BD71C95}"/>
              </a:ext>
            </a:extLst>
          </p:cNvPr>
          <p:cNvSpPr txBox="1"/>
          <p:nvPr/>
        </p:nvSpPr>
        <p:spPr>
          <a:xfrm>
            <a:off x="421287" y="1448329"/>
            <a:ext cx="4009603" cy="212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根据斜率将异常值滤去，将机械臂所对应的直线斜率与初始状态斜率进行比较，同时为了避免由于惯性造成的扰动影响结果的判断，我们设定阈值以判断机械臂的运动状态。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72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2CE6D48-3E1B-2C00-99DD-21F0854201B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76BF96-A391-D821-2A17-52AA69B2C0E5}"/>
              </a:ext>
            </a:extLst>
          </p:cNvPr>
          <p:cNvSpPr txBox="1"/>
          <p:nvPr/>
        </p:nvSpPr>
        <p:spPr>
          <a:xfrm>
            <a:off x="1253218" y="1864864"/>
            <a:ext cx="7654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最后将结果在原始视频中进行标注，并输出最终的结果保存。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2DF884-ECDB-F5C5-E175-1C426FC9AC7D}"/>
              </a:ext>
            </a:extLst>
          </p:cNvPr>
          <p:cNvSpPr txBox="1"/>
          <p:nvPr/>
        </p:nvSpPr>
        <p:spPr>
          <a:xfrm>
            <a:off x="2419086" y="2576128"/>
            <a:ext cx="940321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8F08C4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if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1600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(state)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sz="1600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putText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1600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running</a:t>
            </a:r>
            <a:r>
              <a:rPr lang="en-US" altLang="zh-CN" sz="1600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sz="1600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word_x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word_y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    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cv.FONT_HERSHEY_SIMPLEX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255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sz="1600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putText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1600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frame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running</a:t>
            </a:r>
            <a:r>
              <a:rPr lang="en-US" altLang="zh-CN" sz="1600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sz="1600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word_x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word_y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cv.FONT_HERSHEY_SIMPLEX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55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255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155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sz="1600" b="0" dirty="0">
                <a:solidFill>
                  <a:srgbClr val="8F08C4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else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sz="1600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putText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1600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stopped</a:t>
            </a:r>
            <a:r>
              <a:rPr lang="en-US" altLang="zh-CN" sz="1600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sz="1600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word_x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word_y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    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cv.FONT_HERSHEY_SIMPLEX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255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sz="1600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putText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1600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frame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stopped</a:t>
            </a:r>
            <a:r>
              <a:rPr lang="en-US" altLang="zh-CN" sz="1600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sz="1600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word_x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word_y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            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cv.FONT_HERSHEY_SIMPLEX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55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255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155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sz="1600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imshow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1600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"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frame</a:t>
            </a:r>
            <a:r>
              <a:rPr lang="en-US" altLang="zh-CN" sz="1600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"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sz="1600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sz="1600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out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.write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1600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frame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sz="1600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out2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.write(</a:t>
            </a:r>
            <a:r>
              <a:rPr lang="en-US" altLang="zh-CN" sz="1600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# </a:t>
            </a:r>
            <a:r>
              <a:rPr lang="en-US" altLang="zh-CN" sz="1600" b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cv.imshow</a:t>
            </a:r>
            <a:r>
              <a:rPr lang="en-US" altLang="zh-CN" sz="1600" b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("frame", cropped)</a:t>
            </a:r>
            <a:endParaRPr lang="en-US" altLang="zh-CN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5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4354A87-2539-790D-0AEB-706F95FB9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48325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02D8F84-58A1-4044-9DC7-0192F7E208C1}"/>
              </a:ext>
            </a:extLst>
          </p:cNvPr>
          <p:cNvSpPr/>
          <p:nvPr/>
        </p:nvSpPr>
        <p:spPr>
          <a:xfrm>
            <a:off x="5576236" y="2902033"/>
            <a:ext cx="480942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更纱黑体 SC Semibold" panose="020B0702040504020204" pitchFamily="34" charset="-122"/>
                <a:sym typeface="Times New Roman" panose="02020603050405020304" pitchFamily="18" charset="0"/>
              </a:rPr>
              <a:t>实验结果</a:t>
            </a:r>
            <a:endParaRPr lang="zh-CN" altLang="en-US" sz="8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更纱黑体 SC Semibold" panose="020B07020405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349C12-C5D7-48F0-82F5-03E710436EC1}"/>
              </a:ext>
            </a:extLst>
          </p:cNvPr>
          <p:cNvSpPr/>
          <p:nvPr/>
        </p:nvSpPr>
        <p:spPr>
          <a:xfrm>
            <a:off x="269853" y="2302496"/>
            <a:ext cx="421552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PART </a:t>
            </a:r>
            <a:r>
              <a:rPr lang="en-US" altLang="zh-CN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zh-CN" alt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1754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7D8E09-E967-440B-838C-6EE3EB5540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实验结果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BCA91ED1-C78E-88FE-F6E7-FF530C1A51A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97899" y="253874"/>
            <a:ext cx="193400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rtlCol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实验结果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047191-012D-9B2A-11F1-B19BB92B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11" y="4807772"/>
            <a:ext cx="2050228" cy="205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utput">
            <a:hlinkClick r:id="" action="ppaction://media"/>
            <a:extLst>
              <a:ext uri="{FF2B5EF4-FFF2-40B4-BE49-F238E27FC236}">
                <a16:creationId xmlns:a16="http://schemas.microsoft.com/office/drawing/2014/main" id="{743D36F0-3DC5-7D40-7365-67F4D2F1930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7056" y="1363092"/>
            <a:ext cx="5748944" cy="3305643"/>
          </a:xfrm>
          <a:prstGeom prst="rect">
            <a:avLst/>
          </a:prstGeom>
        </p:spPr>
      </p:pic>
      <p:pic>
        <p:nvPicPr>
          <p:cNvPr id="14" name="output_crop">
            <a:hlinkClick r:id="" action="ppaction://media"/>
            <a:extLst>
              <a:ext uri="{FF2B5EF4-FFF2-40B4-BE49-F238E27FC236}">
                <a16:creationId xmlns:a16="http://schemas.microsoft.com/office/drawing/2014/main" id="{7F0D4C89-337C-753B-3C29-FA2D3AA4DF24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75667" y="1394738"/>
            <a:ext cx="5693908" cy="32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77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12B17B-E696-4521-898B-DA34E9346A89}"/>
              </a:ext>
            </a:extLst>
          </p:cNvPr>
          <p:cNvSpPr/>
          <p:nvPr/>
        </p:nvSpPr>
        <p:spPr>
          <a:xfrm>
            <a:off x="2557777" y="1985060"/>
            <a:ext cx="679919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感</a:t>
            </a:r>
            <a:r>
              <a:rPr lang="zh-CN" altLang="en-US" sz="96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谢观看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30405E-3AC6-4FD5-9120-0F96FD0F6ED7}"/>
              </a:ext>
            </a:extLst>
          </p:cNvPr>
          <p:cNvSpPr/>
          <p:nvPr/>
        </p:nvSpPr>
        <p:spPr>
          <a:xfrm>
            <a:off x="2425893" y="3554720"/>
            <a:ext cx="706296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Thanks for watching</a:t>
            </a:r>
            <a:endParaRPr lang="zh-CN" altLang="en-US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9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DE241B9-2252-4B85-9935-6225541D2B82}"/>
              </a:ext>
            </a:extLst>
          </p:cNvPr>
          <p:cNvCxnSpPr>
            <a:cxnSpLocks/>
          </p:cNvCxnSpPr>
          <p:nvPr/>
        </p:nvCxnSpPr>
        <p:spPr>
          <a:xfrm>
            <a:off x="1465384" y="1946031"/>
            <a:ext cx="907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016381A-20E1-41F0-AA38-DAAE3F650CB5}"/>
              </a:ext>
            </a:extLst>
          </p:cNvPr>
          <p:cNvSpPr/>
          <p:nvPr/>
        </p:nvSpPr>
        <p:spPr>
          <a:xfrm>
            <a:off x="3555880" y="2969468"/>
            <a:ext cx="1084443" cy="1084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00B996-4575-4F4B-A48E-1038CC41EA0B}"/>
              </a:ext>
            </a:extLst>
          </p:cNvPr>
          <p:cNvSpPr/>
          <p:nvPr/>
        </p:nvSpPr>
        <p:spPr>
          <a:xfrm>
            <a:off x="1465384" y="1859692"/>
            <a:ext cx="752654" cy="8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485CF1-A1D5-446A-A7CA-CF7F07EFA76E}"/>
              </a:ext>
            </a:extLst>
          </p:cNvPr>
          <p:cNvSpPr txBox="1"/>
          <p:nvPr/>
        </p:nvSpPr>
        <p:spPr>
          <a:xfrm>
            <a:off x="1225438" y="642036"/>
            <a:ext cx="198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</a:t>
            </a:r>
            <a:endParaRPr lang="en-US" altLang="zh-CN" sz="5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85AF171-227F-4F69-9135-E63C80E78435}"/>
              </a:ext>
            </a:extLst>
          </p:cNvPr>
          <p:cNvSpPr txBox="1"/>
          <p:nvPr/>
        </p:nvSpPr>
        <p:spPr>
          <a:xfrm>
            <a:off x="1360782" y="152566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CONTENTS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AE4CB51-6A52-47CD-9D7A-288907BDC98A}"/>
              </a:ext>
            </a:extLst>
          </p:cNvPr>
          <p:cNvSpPr/>
          <p:nvPr/>
        </p:nvSpPr>
        <p:spPr>
          <a:xfrm>
            <a:off x="7209873" y="2969468"/>
            <a:ext cx="1084443" cy="1084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8C3DC4-A520-4A1B-BBB7-DCB4D32230F4}"/>
              </a:ext>
            </a:extLst>
          </p:cNvPr>
          <p:cNvSpPr txBox="1"/>
          <p:nvPr/>
        </p:nvSpPr>
        <p:spPr>
          <a:xfrm>
            <a:off x="3114133" y="4328594"/>
            <a:ext cx="281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4848E93-0BC0-419D-8167-D4799385D9D6}"/>
              </a:ext>
            </a:extLst>
          </p:cNvPr>
          <p:cNvSpPr txBox="1"/>
          <p:nvPr/>
        </p:nvSpPr>
        <p:spPr>
          <a:xfrm>
            <a:off x="6723352" y="4331525"/>
            <a:ext cx="205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实验结果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1" name="梯形 40">
            <a:extLst>
              <a:ext uri="{FF2B5EF4-FFF2-40B4-BE49-F238E27FC236}">
                <a16:creationId xmlns:a16="http://schemas.microsoft.com/office/drawing/2014/main" id="{1C57026A-30EE-432B-A7D0-62AD7633EA1D}"/>
              </a:ext>
            </a:extLst>
          </p:cNvPr>
          <p:cNvSpPr/>
          <p:nvPr/>
        </p:nvSpPr>
        <p:spPr>
          <a:xfrm flipV="1">
            <a:off x="1465384" y="5730916"/>
            <a:ext cx="9071381" cy="45719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607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4354A87-2539-790D-0AEB-706F95FB9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48325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02D8F84-58A1-4044-9DC7-0192F7E208C1}"/>
              </a:ext>
            </a:extLst>
          </p:cNvPr>
          <p:cNvSpPr/>
          <p:nvPr/>
        </p:nvSpPr>
        <p:spPr>
          <a:xfrm>
            <a:off x="6274255" y="2525810"/>
            <a:ext cx="480942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更纱黑体 SC Semibold" panose="020B07020405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sz="8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更纱黑体 SC Semibold" panose="020B07020405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349C12-C5D7-48F0-82F5-03E710436EC1}"/>
              </a:ext>
            </a:extLst>
          </p:cNvPr>
          <p:cNvSpPr/>
          <p:nvPr/>
        </p:nvSpPr>
        <p:spPr>
          <a:xfrm>
            <a:off x="269853" y="2302496"/>
            <a:ext cx="421552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PART 1</a:t>
            </a:r>
            <a:endParaRPr lang="zh-CN" altLang="en-US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466AD0-41B4-FBCD-45A5-CB7AE9D054E3}"/>
              </a:ext>
            </a:extLst>
          </p:cNvPr>
          <p:cNvSpPr txBox="1"/>
          <p:nvPr/>
        </p:nvSpPr>
        <p:spPr>
          <a:xfrm>
            <a:off x="6466115" y="5003615"/>
            <a:ext cx="6348081" cy="1709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• Visual Studio Code 1.73.1</a:t>
            </a:r>
          </a:p>
          <a:p>
            <a:pPr algn="l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• OS: Windows 11 22H2</a:t>
            </a:r>
          </a:p>
          <a:p>
            <a:pPr algn="l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• CPU: 12th Gen Intel(R) Core(TM) i7-12700H 2.30 GHz</a:t>
            </a:r>
          </a:p>
          <a:p>
            <a:pPr algn="l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• Packages: python 3.9.12,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opencv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4.6.0.66,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numpy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1.21.5</a:t>
            </a:r>
            <a:endParaRPr lang="zh-CN" altLang="en-US" sz="11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239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7D8E09-E967-440B-838C-6EE3EB5540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实验过程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2FC142C-88F2-F5FD-F58C-B3538B072F92}"/>
              </a:ext>
            </a:extLst>
          </p:cNvPr>
          <p:cNvSpPr/>
          <p:nvPr/>
        </p:nvSpPr>
        <p:spPr>
          <a:xfrm>
            <a:off x="1097899" y="2061807"/>
            <a:ext cx="1462983" cy="11747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视频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导入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92D76BA-64DB-5DF0-8E30-4B4D67179A48}"/>
              </a:ext>
            </a:extLst>
          </p:cNvPr>
          <p:cNvSpPr/>
          <p:nvPr/>
        </p:nvSpPr>
        <p:spPr>
          <a:xfrm>
            <a:off x="3750162" y="2061807"/>
            <a:ext cx="1462983" cy="11747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逐帧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处理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63B1842-95D8-FC6D-9528-522D6DEE5283}"/>
              </a:ext>
            </a:extLst>
          </p:cNvPr>
          <p:cNvSpPr/>
          <p:nvPr/>
        </p:nvSpPr>
        <p:spPr>
          <a:xfrm>
            <a:off x="6463818" y="2061807"/>
            <a:ext cx="1618563" cy="11747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ROI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裁剪图像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A42C20D-8E98-7858-C76C-B1C198F55A2C}"/>
              </a:ext>
            </a:extLst>
          </p:cNvPr>
          <p:cNvSpPr/>
          <p:nvPr/>
        </p:nvSpPr>
        <p:spPr>
          <a:xfrm>
            <a:off x="9165754" y="2061805"/>
            <a:ext cx="1462983" cy="11747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图像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预处理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E98D7BF-B05C-E673-094F-54D832B929A1}"/>
              </a:ext>
            </a:extLst>
          </p:cNvPr>
          <p:cNvSpPr/>
          <p:nvPr/>
        </p:nvSpPr>
        <p:spPr>
          <a:xfrm>
            <a:off x="6550784" y="4110147"/>
            <a:ext cx="1462983" cy="11747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直线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检测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02EAD00-F0B5-FBF4-5FEE-35F6A2CAF54E}"/>
              </a:ext>
            </a:extLst>
          </p:cNvPr>
          <p:cNvSpPr/>
          <p:nvPr/>
        </p:nvSpPr>
        <p:spPr>
          <a:xfrm>
            <a:off x="3774149" y="4110147"/>
            <a:ext cx="1462983" cy="11747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判断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状态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43705AE-2A1F-E34B-80CE-B1D25A319FFC}"/>
              </a:ext>
            </a:extLst>
          </p:cNvPr>
          <p:cNvSpPr/>
          <p:nvPr/>
        </p:nvSpPr>
        <p:spPr>
          <a:xfrm>
            <a:off x="1109005" y="4110147"/>
            <a:ext cx="1462983" cy="11747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输出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结果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A00E9366-6758-BF25-373A-2A2C25E54BB3}"/>
              </a:ext>
            </a:extLst>
          </p:cNvPr>
          <p:cNvSpPr/>
          <p:nvPr/>
        </p:nvSpPr>
        <p:spPr>
          <a:xfrm>
            <a:off x="2923935" y="2381428"/>
            <a:ext cx="587199" cy="60590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1765848E-B292-C7EE-346B-838E6C76F8B1}"/>
              </a:ext>
            </a:extLst>
          </p:cNvPr>
          <p:cNvSpPr/>
          <p:nvPr/>
        </p:nvSpPr>
        <p:spPr>
          <a:xfrm rot="5400000">
            <a:off x="9603647" y="3402165"/>
            <a:ext cx="587199" cy="605909"/>
          </a:xfrm>
          <a:prstGeom prst="rightArrow">
            <a:avLst/>
          </a:prstGeom>
          <a:gradFill>
            <a:lin ang="0" scaled="0"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E988E5F-068F-C0A0-FD56-56F6C355805C}"/>
              </a:ext>
            </a:extLst>
          </p:cNvPr>
          <p:cNvSpPr/>
          <p:nvPr/>
        </p:nvSpPr>
        <p:spPr>
          <a:xfrm>
            <a:off x="9165756" y="4110145"/>
            <a:ext cx="1462983" cy="11747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提取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边缘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8CCF8E7-02D9-92F8-756D-0F5C061A376E}"/>
              </a:ext>
            </a:extLst>
          </p:cNvPr>
          <p:cNvSpPr/>
          <p:nvPr/>
        </p:nvSpPr>
        <p:spPr>
          <a:xfrm rot="10800000">
            <a:off x="8296162" y="4394576"/>
            <a:ext cx="587199" cy="60590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F85F398-5428-D21B-11FC-D298CBC57EBC}"/>
              </a:ext>
            </a:extLst>
          </p:cNvPr>
          <p:cNvSpPr/>
          <p:nvPr/>
        </p:nvSpPr>
        <p:spPr>
          <a:xfrm>
            <a:off x="5603443" y="2381427"/>
            <a:ext cx="587199" cy="60590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79911398-6F01-50F4-DB68-CC4483D94C42}"/>
              </a:ext>
            </a:extLst>
          </p:cNvPr>
          <p:cNvSpPr/>
          <p:nvPr/>
        </p:nvSpPr>
        <p:spPr>
          <a:xfrm>
            <a:off x="8322672" y="2346233"/>
            <a:ext cx="587199" cy="60590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BC21583A-70F0-033C-3590-21BC3002B999}"/>
              </a:ext>
            </a:extLst>
          </p:cNvPr>
          <p:cNvSpPr/>
          <p:nvPr/>
        </p:nvSpPr>
        <p:spPr>
          <a:xfrm rot="10800000">
            <a:off x="5575273" y="4394573"/>
            <a:ext cx="587199" cy="60590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B8FDD8E1-0683-9372-CE88-0DAFB66C58E2}"/>
              </a:ext>
            </a:extLst>
          </p:cNvPr>
          <p:cNvSpPr/>
          <p:nvPr/>
        </p:nvSpPr>
        <p:spPr>
          <a:xfrm rot="10800000">
            <a:off x="2823724" y="4394573"/>
            <a:ext cx="587199" cy="60590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578DC056-FEB8-8EF7-6B8F-397F5EA1478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97899" y="253874"/>
            <a:ext cx="193400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rtlCol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12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7D8E09-E967-440B-838C-6EE3EB5540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105565-3CE9-C4D0-6C9E-C249B7EFC178}"/>
              </a:ext>
            </a:extLst>
          </p:cNvPr>
          <p:cNvSpPr txBox="1"/>
          <p:nvPr/>
        </p:nvSpPr>
        <p:spPr>
          <a:xfrm>
            <a:off x="1543722" y="1836154"/>
            <a:ext cx="672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基元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458183-8ABF-71C9-8AF7-6893F99EA404}"/>
              </a:ext>
            </a:extLst>
          </p:cNvPr>
          <p:cNvSpPr txBox="1"/>
          <p:nvPr/>
        </p:nvSpPr>
        <p:spPr>
          <a:xfrm>
            <a:off x="1543721" y="2498490"/>
            <a:ext cx="7906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图像中的基元泛指图像中有比较显著特点的基本单元，是一个比较概括和模糊的概念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。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3259E63-D057-4D07-ED48-0031764106C2}"/>
              </a:ext>
            </a:extLst>
          </p:cNvPr>
          <p:cNvSpPr txBox="1"/>
          <p:nvPr/>
        </p:nvSpPr>
        <p:spPr>
          <a:xfrm>
            <a:off x="1543722" y="3703340"/>
            <a:ext cx="672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常见特征基元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A62254-F9D5-87A6-D58F-3AC4D2CE3133}"/>
              </a:ext>
            </a:extLst>
          </p:cNvPr>
          <p:cNvSpPr txBox="1"/>
          <p:nvPr/>
        </p:nvSpPr>
        <p:spPr>
          <a:xfrm>
            <a:off x="1543721" y="4373485"/>
            <a:ext cx="875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边缘、角点、直线段、圆、孔、椭圆以及其他兴趣点等</a:t>
            </a:r>
            <a:endParaRPr lang="en-US" altLang="zh-CN" sz="240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2889D6-57F8-7E1F-1C99-B82D4F3D161F}"/>
              </a:ext>
            </a:extLst>
          </p:cNvPr>
          <p:cNvSpPr txBox="1"/>
          <p:nvPr/>
        </p:nvSpPr>
        <p:spPr>
          <a:xfrm>
            <a:off x="1543721" y="4373485"/>
            <a:ext cx="89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边缘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0C56E4-7989-A776-7076-B7ADD7562DC9}"/>
              </a:ext>
            </a:extLst>
          </p:cNvPr>
          <p:cNvSpPr txBox="1"/>
          <p:nvPr/>
        </p:nvSpPr>
        <p:spPr>
          <a:xfrm>
            <a:off x="3374313" y="4373484"/>
            <a:ext cx="120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直线段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026F39-F7BF-0FB3-AA61-A064D53D5DAF}"/>
              </a:ext>
            </a:extLst>
          </p:cNvPr>
          <p:cNvSpPr txBox="1"/>
          <p:nvPr/>
        </p:nvSpPr>
        <p:spPr>
          <a:xfrm>
            <a:off x="5204906" y="4373483"/>
            <a:ext cx="50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孔</a:t>
            </a:r>
          </a:p>
        </p:txBody>
      </p:sp>
    </p:spTree>
    <p:extLst>
      <p:ext uri="{BB962C8B-B14F-4D97-AF65-F5344CB8AC3E}">
        <p14:creationId xmlns:p14="http://schemas.microsoft.com/office/powerpoint/2010/main" val="226262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3F870174-D0C3-39FC-F0B9-62E1EFC5B0B6}"/>
              </a:ext>
            </a:extLst>
          </p:cNvPr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DC52D4-70F0-DBF5-DE7D-9552C298722B}"/>
              </a:ext>
            </a:extLst>
          </p:cNvPr>
          <p:cNvSpPr txBox="1"/>
          <p:nvPr/>
        </p:nvSpPr>
        <p:spPr>
          <a:xfrm>
            <a:off x="725644" y="4305687"/>
            <a:ext cx="67028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cv.VideoCapture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"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flapping_demo_video.avi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fourcc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VideoWriter_fourcc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(*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DIVX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cv.VideoWriter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output.avi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fourcc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20.0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640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368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))</a:t>
            </a:r>
          </a:p>
          <a:p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frame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cap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.read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()</a:t>
            </a:r>
          </a:p>
          <a:p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gray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cvtColor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frame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cv.COLOR_BGR2GRAY)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0CAB69-71D6-5756-C7C7-C7727938CF93}"/>
              </a:ext>
            </a:extLst>
          </p:cNvPr>
          <p:cNvSpPr txBox="1"/>
          <p:nvPr/>
        </p:nvSpPr>
        <p:spPr>
          <a:xfrm>
            <a:off x="725644" y="2660556"/>
            <a:ext cx="6208940" cy="129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第一步我们可利用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cv.VideoCapture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() 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从摄像头或视频传入数据，并逐帧进行读取。同时利用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cv.VideoWriter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() 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建立保存视频对象。并将读取的每一帧转为灰度图处理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A4CA4A-2D75-2E87-85BB-40F99EAE2D31}"/>
              </a:ext>
            </a:extLst>
          </p:cNvPr>
          <p:cNvSpPr txBox="1"/>
          <p:nvPr/>
        </p:nvSpPr>
        <p:spPr>
          <a:xfrm>
            <a:off x="725644" y="1644316"/>
            <a:ext cx="6702878" cy="75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获取视频并进行逐帧操作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9182DA-157B-DBCA-1271-2C68B38F9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553" y="3893939"/>
            <a:ext cx="4352098" cy="27517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64D092-0B5D-964D-F7FD-A9DE27CDD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53" y="1211633"/>
            <a:ext cx="4354847" cy="2505719"/>
          </a:xfrm>
          <a:prstGeom prst="rect">
            <a:avLst/>
          </a:prstGeom>
        </p:spPr>
      </p:pic>
      <p:sp>
        <p:nvSpPr>
          <p:cNvPr id="8" name="箭头: 左弧形 7">
            <a:extLst>
              <a:ext uri="{FF2B5EF4-FFF2-40B4-BE49-F238E27FC236}">
                <a16:creationId xmlns:a16="http://schemas.microsoft.com/office/drawing/2014/main" id="{D3B9DD33-1A22-8678-A817-73D9DC7B09A6}"/>
              </a:ext>
            </a:extLst>
          </p:cNvPr>
          <p:cNvSpPr/>
          <p:nvPr/>
        </p:nvSpPr>
        <p:spPr>
          <a:xfrm>
            <a:off x="6833507" y="3361524"/>
            <a:ext cx="595015" cy="1457113"/>
          </a:xfrm>
          <a:prstGeom prst="curved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79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AA884095-2E5C-E4CD-D647-5735D0CE4D7F}"/>
              </a:ext>
            </a:extLst>
          </p:cNvPr>
          <p:cNvSpPr txBox="1"/>
          <p:nvPr/>
        </p:nvSpPr>
        <p:spPr>
          <a:xfrm>
            <a:off x="5309236" y="3146174"/>
            <a:ext cx="14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A55C1480-B821-FD09-0B6B-22CBEE77C75C}"/>
              </a:ext>
            </a:extLst>
          </p:cNvPr>
          <p:cNvSpPr/>
          <p:nvPr/>
        </p:nvSpPr>
        <p:spPr>
          <a:xfrm>
            <a:off x="5371600" y="3500828"/>
            <a:ext cx="1114762" cy="5383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7D8E09-E967-440B-838C-6EE3EB5540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C921BA-DA3A-B0D6-2DA5-CFAB982491F8}"/>
              </a:ext>
            </a:extLst>
          </p:cNvPr>
          <p:cNvSpPr txBox="1"/>
          <p:nvPr/>
        </p:nvSpPr>
        <p:spPr>
          <a:xfrm>
            <a:off x="570347" y="1362691"/>
            <a:ext cx="4233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Region of Interest (ROI)</a:t>
            </a:r>
            <a:endParaRPr lang="zh-CN" altLang="en-US" sz="32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4" name="图片 3" descr="图片包含 室内, 照片, 建筑, 房间&#10;&#10;描述已自动生成">
            <a:extLst>
              <a:ext uri="{FF2B5EF4-FFF2-40B4-BE49-F238E27FC236}">
                <a16:creationId xmlns:a16="http://schemas.microsoft.com/office/drawing/2014/main" id="{092255A9-22A2-919D-22FF-D9AB309A9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12" y="2091406"/>
            <a:ext cx="4398693" cy="27463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08827A-1364-40B5-BD08-967E785C3EF5}"/>
              </a:ext>
            </a:extLst>
          </p:cNvPr>
          <p:cNvSpPr txBox="1"/>
          <p:nvPr/>
        </p:nvSpPr>
        <p:spPr>
          <a:xfrm>
            <a:off x="2064900" y="5230620"/>
            <a:ext cx="109199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roi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selectROI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 err="1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windowName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"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roi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</a:t>
            </a:r>
            <a:r>
              <a:rPr lang="en-US" altLang="zh-CN" b="0" dirty="0" err="1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img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gray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 err="1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showCrosshair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True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 err="1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fromCenter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False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roi</a:t>
            </a:r>
            <a:endParaRPr lang="en-US" altLang="zh-CN" b="0" dirty="0">
              <a:solidFill>
                <a:srgbClr val="1F377F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gray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[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y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+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+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] 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# transform to gray image</a:t>
            </a:r>
            <a:endParaRPr lang="en-US" altLang="zh-CN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resize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680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340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)) 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# crop the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roi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region</a:t>
            </a:r>
            <a:endParaRPr lang="en-US" altLang="zh-CN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endParaRPr lang="en-US" altLang="zh-CN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8E720F33-25A1-C26C-B0AC-DDD45B2973A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97899" y="253874"/>
            <a:ext cx="193400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rtlCol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6" name="图片 5" descr="街道边的空地上&#10;&#10;描述已自动生成">
            <a:extLst>
              <a:ext uri="{FF2B5EF4-FFF2-40B4-BE49-F238E27FC236}">
                <a16:creationId xmlns:a16="http://schemas.microsoft.com/office/drawing/2014/main" id="{91D45956-FCEE-FB51-2681-67B6158CA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93" y="2125690"/>
            <a:ext cx="5035577" cy="27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2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7D8E09-E967-440B-838C-6EE3EB5540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实验原理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B58301A-E4F9-FA23-9815-768CF5E3759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97899" y="253874"/>
            <a:ext cx="193400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rtlCol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F856BD-B929-37C7-A594-7030C24E362F}"/>
              </a:ext>
            </a:extLst>
          </p:cNvPr>
          <p:cNvSpPr txBox="1"/>
          <p:nvPr/>
        </p:nvSpPr>
        <p:spPr>
          <a:xfrm>
            <a:off x="836840" y="1441149"/>
            <a:ext cx="6702878" cy="75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图像预处理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69E97C-1655-02B1-0DEC-C7BF90FE6BBA}"/>
              </a:ext>
            </a:extLst>
          </p:cNvPr>
          <p:cNvSpPr txBox="1"/>
          <p:nvPr/>
        </p:nvSpPr>
        <p:spPr>
          <a:xfrm>
            <a:off x="836840" y="2308870"/>
            <a:ext cx="5193846" cy="172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在截取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ROI 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区域后，我们对该区域首先进行灰度处理，再利用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cv2.blur() 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进行均值滤波，对噪声进行抑制；其次利用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cv.morphologyEx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() 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先进行开运算去除背景噪声，再继续闭运算填充目标内的孔洞。如此操作使得提取到的轮廓更加连续与饱和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2" name="图片 11" descr="卡通人物&#10;&#10;低可信度描述已自动生成">
            <a:extLst>
              <a:ext uri="{FF2B5EF4-FFF2-40B4-BE49-F238E27FC236}">
                <a16:creationId xmlns:a16="http://schemas.microsoft.com/office/drawing/2014/main" id="{FA2BF998-61F4-11A9-DB73-FBC4DC00F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57" y="1434033"/>
            <a:ext cx="5342919" cy="291813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E7BF44-B5FB-D9CD-15F8-51DD2A0C3484}"/>
              </a:ext>
            </a:extLst>
          </p:cNvPr>
          <p:cNvSpPr txBox="1"/>
          <p:nvPr/>
        </p:nvSpPr>
        <p:spPr>
          <a:xfrm>
            <a:off x="379639" y="4440089"/>
            <a:ext cx="114327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blur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kernel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getStructuringElement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cv.MORPH_RECT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9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9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opened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morphologyEx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cv.MORPH_OPEN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kernel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closed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morphologyEx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opened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cv.MORPH_CLOSE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kernel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binary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threshold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closed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128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255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cv.THRESH_BINARY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contours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hierarchy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findContours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binary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cv.RETR_TREE,cv.CHAIN_APPROX_SIMPLE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 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    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drawContours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contours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255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 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# draw the contours</a:t>
            </a:r>
            <a:endParaRPr lang="en-US" altLang="zh-CN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7D8E09-E967-440B-838C-6EE3EB5540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34002" cy="60590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实验原理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B58301A-E4F9-FA23-9815-768CF5E3759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97899" y="253874"/>
            <a:ext cx="193400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rtlCol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spc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实验内容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F856BD-B929-37C7-A594-7030C24E362F}"/>
              </a:ext>
            </a:extLst>
          </p:cNvPr>
          <p:cNvSpPr txBox="1"/>
          <p:nvPr/>
        </p:nvSpPr>
        <p:spPr>
          <a:xfrm>
            <a:off x="759279" y="1613490"/>
            <a:ext cx="6702878" cy="75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边缘提取</a:t>
            </a:r>
            <a:endParaRPr lang="zh-CN" altLang="en-US" sz="3200" b="1" i="0" u="none" strike="noStrike" baseline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E7BF44-B5FB-D9CD-15F8-51DD2A0C3484}"/>
              </a:ext>
            </a:extLst>
          </p:cNvPr>
          <p:cNvSpPr txBox="1"/>
          <p:nvPr/>
        </p:nvSpPr>
        <p:spPr>
          <a:xfrm>
            <a:off x="759279" y="5551304"/>
            <a:ext cx="11432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edges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cv.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Canny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cropped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)) 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# extract the edges</a:t>
            </a:r>
            <a:endParaRPr lang="en-US" altLang="zh-CN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5" name="图片 4" descr="手机屏幕的截图&#10;&#10;中度可信度描述已自动生成">
            <a:extLst>
              <a:ext uri="{FF2B5EF4-FFF2-40B4-BE49-F238E27FC236}">
                <a16:creationId xmlns:a16="http://schemas.microsoft.com/office/drawing/2014/main" id="{5FA507F1-703B-C190-2150-39DE19C60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496" y="2440115"/>
            <a:ext cx="5336553" cy="29122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501F4E5-1332-7939-8469-63825A3204F0}"/>
              </a:ext>
            </a:extLst>
          </p:cNvPr>
          <p:cNvSpPr txBox="1"/>
          <p:nvPr/>
        </p:nvSpPr>
        <p:spPr>
          <a:xfrm>
            <a:off x="759279" y="2416939"/>
            <a:ext cx="5453742" cy="295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Canny算法是对Sobel、Prewitt等算子效果的进一步细化和更加准确的定位。Canny算法基于三个基本目标：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低错误率。所有边缘都应被找到，且没有伪响应。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边缘点应该被很好地定位。已定位的边缘必须尽可能接近真实边缘。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单一的边缘点响应。这意味在仅存一个单一边缘点的位置，检测器不应指出多个像素边缘。</a:t>
            </a:r>
          </a:p>
        </p:txBody>
      </p:sp>
    </p:spTree>
    <p:extLst>
      <p:ext uri="{BB962C8B-B14F-4D97-AF65-F5344CB8AC3E}">
        <p14:creationId xmlns:p14="http://schemas.microsoft.com/office/powerpoint/2010/main" val="6653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N4hO877aes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2180</Words>
  <Application>Microsoft Office PowerPoint</Application>
  <PresentationFormat>宽屏</PresentationFormat>
  <Paragraphs>243</Paragraphs>
  <Slides>18</Slides>
  <Notes>17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-apple-system</vt:lpstr>
      <vt:lpstr>等线</vt:lpstr>
      <vt:lpstr>等线 Light</vt:lpstr>
      <vt:lpstr>管峻楷书简体</vt:lpstr>
      <vt:lpstr>宋体</vt:lpstr>
      <vt:lpstr>Arial</vt:lpstr>
      <vt:lpstr>Cambria Math</vt:lpstr>
      <vt:lpstr>Segoe UI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 疏影</dc:creator>
  <cp:lastModifiedBy>严 中圣</cp:lastModifiedBy>
  <cp:revision>209</cp:revision>
  <dcterms:created xsi:type="dcterms:W3CDTF">2022-11-13T07:46:43Z</dcterms:created>
  <dcterms:modified xsi:type="dcterms:W3CDTF">2022-11-17T07:03:54Z</dcterms:modified>
</cp:coreProperties>
</file>